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300" r:id="rId2"/>
    <p:sldId id="257" r:id="rId3"/>
    <p:sldId id="258" r:id="rId4"/>
    <p:sldId id="261" r:id="rId5"/>
    <p:sldId id="276" r:id="rId6"/>
    <p:sldId id="320" r:id="rId7"/>
    <p:sldId id="305" r:id="rId8"/>
    <p:sldId id="278" r:id="rId9"/>
    <p:sldId id="259" r:id="rId10"/>
    <p:sldId id="332" r:id="rId11"/>
    <p:sldId id="335" r:id="rId12"/>
    <p:sldId id="334" r:id="rId13"/>
    <p:sldId id="336" r:id="rId14"/>
    <p:sldId id="338" r:id="rId15"/>
    <p:sldId id="337" r:id="rId16"/>
    <p:sldId id="339" r:id="rId17"/>
    <p:sldId id="340" r:id="rId18"/>
    <p:sldId id="319" r:id="rId19"/>
    <p:sldId id="323" r:id="rId20"/>
    <p:sldId id="321" r:id="rId21"/>
    <p:sldId id="356" r:id="rId22"/>
    <p:sldId id="322" r:id="rId23"/>
    <p:sldId id="345" r:id="rId24"/>
    <p:sldId id="346" r:id="rId25"/>
    <p:sldId id="348" r:id="rId26"/>
    <p:sldId id="349" r:id="rId27"/>
    <p:sldId id="355" r:id="rId28"/>
    <p:sldId id="350" r:id="rId29"/>
    <p:sldId id="309" r:id="rId30"/>
    <p:sldId id="341" r:id="rId31"/>
    <p:sldId id="313" r:id="rId32"/>
    <p:sldId id="268" r:id="rId33"/>
    <p:sldId id="344"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261"/>
            <p14:sldId id="276"/>
            <p14:sldId id="320"/>
            <p14:sldId id="305"/>
            <p14:sldId id="278"/>
            <p14:sldId id="259"/>
            <p14:sldId id="332"/>
            <p14:sldId id="335"/>
            <p14:sldId id="334"/>
            <p14:sldId id="336"/>
            <p14:sldId id="338"/>
            <p14:sldId id="337"/>
            <p14:sldId id="339"/>
            <p14:sldId id="340"/>
            <p14:sldId id="319"/>
            <p14:sldId id="323"/>
            <p14:sldId id="321"/>
            <p14:sldId id="356"/>
            <p14:sldId id="322"/>
            <p14:sldId id="345"/>
            <p14:sldId id="346"/>
            <p14:sldId id="348"/>
            <p14:sldId id="349"/>
            <p14:sldId id="355"/>
            <p14:sldId id="350"/>
          </p14:sldIdLst>
        </p14:section>
        <p14:section name="QA" id="{ED87AF64-D4DF-44BA-A4C4-8BF737355171}">
          <p14:sldIdLst>
            <p14:sldId id="309"/>
            <p14:sldId id="341"/>
            <p14:sldId id="313"/>
            <p14:sldId id="268"/>
            <p14:sldId id="344"/>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76706" autoAdjust="0"/>
  </p:normalViewPr>
  <p:slideViewPr>
    <p:cSldViewPr snapToGrid="0">
      <p:cViewPr varScale="1">
        <p:scale>
          <a:sx n="95" d="100"/>
          <a:sy n="95" d="100"/>
        </p:scale>
        <p:origin x="1440" y="72"/>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2022/6/21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本研究基於版本控制工具對軟體開發的必要性與其學習的難度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p>
          <a:p>
            <a:pPr marL="0" lvl="0" indent="0" algn="l" rtl="0">
              <a:spcBef>
                <a:spcPts val="0"/>
              </a:spcBef>
              <a:spcAft>
                <a:spcPts val="0"/>
              </a:spcAft>
              <a:buNone/>
            </a:pPr>
            <a:r>
              <a:rPr lang="zh-TW" altLang="en-US" sz="1800" dirty="0"/>
              <a:t>遊戲根據文獻的教育理論與原則來設計</a:t>
            </a:r>
          </a:p>
          <a:p>
            <a:pPr marL="0" lvl="0" indent="0" algn="l" rtl="0">
              <a:spcBef>
                <a:spcPts val="0"/>
              </a:spcBef>
              <a:spcAft>
                <a:spcPts val="0"/>
              </a:spcAft>
              <a:buNone/>
            </a:pPr>
            <a:r>
              <a:rPr lang="zh-TW" altLang="en-US" sz="1800" dirty="0"/>
              <a:t>並且設計教育實驗以評估系統成效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1. </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遊戲的章節選單，我們所要教授的</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概念與指令被包含在這些關卡當中，而學生必須通過相應的關卡才能解鎖後續的關卡</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當關卡完成後，除了基本的</a:t>
            </a:r>
            <a:r>
              <a:rPr lang="zh-TW" altLang="en-US" sz="1200" dirty="0">
                <a:solidFill>
                  <a:srgbClr val="000000"/>
                </a:solidFill>
                <a:effectLst/>
                <a:ea typeface="標楷體" panose="03000509000000000000" pitchFamily="65" charset="-120"/>
                <a:cs typeface="新細明體" panose="02020500000000000000" pitchFamily="18" charset="-120"/>
              </a:rPr>
              <a:t>恭喜</a:t>
            </a:r>
            <a:r>
              <a:rPr lang="zh-TW" altLang="zh-TW" sz="1200" dirty="0">
                <a:solidFill>
                  <a:srgbClr val="000000"/>
                </a:solidFill>
                <a:effectLst/>
                <a:ea typeface="標楷體" panose="03000509000000000000" pitchFamily="65" charset="-120"/>
                <a:cs typeface="新細明體" panose="02020500000000000000" pitchFamily="18" charset="-120"/>
              </a:rPr>
              <a:t>訊息外，也向學生顯示在關卡中耗費的時間與輸入指令的次數</a:t>
            </a:r>
            <a:endParaRPr lang="en-US" altLang="zh-TW" sz="1200" i="1"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這些紀錄都會被傳送至伺服器資料庫，除了可用於後續分析外，還作為遊戲內排行榜依據的一部分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同時章節選單會解鎖相應的關卡，使其成為可</a:t>
            </a:r>
            <a:r>
              <a:rPr lang="zh-TW" altLang="en-US" sz="1200" dirty="0">
                <a:solidFill>
                  <a:srgbClr val="000000"/>
                </a:solidFill>
                <a:effectLst/>
                <a:ea typeface="標楷體" panose="03000509000000000000" pitchFamily="65" charset="-120"/>
                <a:cs typeface="新細明體" panose="02020500000000000000" pitchFamily="18" charset="-120"/>
              </a:rPr>
              <a:t>自由進行</a:t>
            </a:r>
            <a:r>
              <a:rPr lang="zh-TW" altLang="zh-TW" sz="1200" dirty="0">
                <a:solidFill>
                  <a:srgbClr val="000000"/>
                </a:solidFill>
                <a:effectLst/>
                <a:ea typeface="標楷體" panose="03000509000000000000" pitchFamily="65" charset="-120"/>
                <a:cs typeface="新細明體" panose="02020500000000000000" pitchFamily="18" charset="-120"/>
              </a:rPr>
              <a:t>的關卡，以利學生複習</a:t>
            </a:r>
            <a:endParaRPr lang="en-US" altLang="zh-TW" sz="1200" dirty="0">
              <a:solidFill>
                <a:srgbClr val="000000"/>
              </a:solidFill>
              <a:effectLst/>
              <a:ea typeface="標楷體" panose="03000509000000000000" pitchFamily="65" charset="-120"/>
            </a:endParaRPr>
          </a:p>
        </p:txBody>
      </p:sp>
    </p:spTree>
    <p:extLst>
      <p:ext uri="{BB962C8B-B14F-4D97-AF65-F5344CB8AC3E}">
        <p14:creationId xmlns:p14="http://schemas.microsoft.com/office/powerpoint/2010/main" val="412339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19</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20</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我們觀察到比較多參數的指令較易令學生困惑</a:t>
            </a: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22</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sz="1800" b="1" dirty="0"/>
          </a:p>
        </p:txBody>
      </p:sp>
    </p:spTree>
    <p:extLst>
      <p:ext uri="{BB962C8B-B14F-4D97-AF65-F5344CB8AC3E}">
        <p14:creationId xmlns:p14="http://schemas.microsoft.com/office/powerpoint/2010/main" val="312698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此外有兩個回饋分別提到希望課程有更多時間，以及認為某些關卡過於困難（推測可能是因為關卡八與關卡九）。 </a:t>
            </a:r>
          </a:p>
          <a:p>
            <a:pPr marL="0" lvl="0" indent="0" algn="l" rtl="0">
              <a:spcBef>
                <a:spcPts val="0"/>
              </a:spcBef>
              <a:spcAft>
                <a:spcPts val="0"/>
              </a:spcAft>
              <a:buNone/>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關於這些負面回饋，我們打算首先根據後台的資料找出學生在什麼情況下發生當機，修正這些狀況，</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並將簡化過的指令還原為原始的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指令，以避免學生在實際使用時的混淆，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最後則要加強提示，藉由在說明中示範與增加更多圖示、描述以令學生更加容易讀懂遊戲的關卡提示。</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29</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31</a:t>
            </a:fld>
            <a:endParaRPr/>
          </a:p>
        </p:txBody>
      </p:sp>
    </p:spTree>
    <p:extLst>
      <p:ext uri="{BB962C8B-B14F-4D97-AF65-F5344CB8AC3E}">
        <p14:creationId xmlns:p14="http://schemas.microsoft.com/office/powerpoint/2010/main" val="51866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t>學生不懂</a:t>
            </a:r>
            <a:r>
              <a:rPr lang="en-US" altLang="zh-TW" dirty="0"/>
              <a:t>git add</a:t>
            </a:r>
            <a:r>
              <a:rPr lang="zh-TW" altLang="en-US" dirty="0"/>
              <a:t>的作用、</a:t>
            </a:r>
            <a:r>
              <a:rPr lang="en-US" altLang="zh-TW" dirty="0"/>
              <a:t>staged area</a:t>
            </a:r>
            <a:r>
              <a:rPr lang="zh-TW" altLang="en-US" dirty="0"/>
              <a:t>是什麼</a:t>
            </a:r>
            <a:endParaRPr lang="en-US" altLang="zh-TW" dirty="0"/>
          </a:p>
          <a:p>
            <a:pPr marL="0" lvl="0" indent="0" algn="l" rtl="0">
              <a:spcBef>
                <a:spcPts val="0"/>
              </a:spcBef>
              <a:spcAft>
                <a:spcPts val="0"/>
              </a:spcAft>
              <a:buNone/>
            </a:pPr>
            <a:r>
              <a:rPr lang="zh-TW" altLang="en-US" dirty="0"/>
              <a:t>對</a:t>
            </a:r>
            <a:r>
              <a:rPr lang="en-US" altLang="zh-TW" dirty="0"/>
              <a:t>commit</a:t>
            </a:r>
            <a:r>
              <a:rPr lang="zh-TW" altLang="en-US" dirty="0"/>
              <a:t>、</a:t>
            </a:r>
            <a:r>
              <a:rPr lang="en-US" altLang="zh-TW" dirty="0"/>
              <a:t>push</a:t>
            </a:r>
            <a:r>
              <a:rPr lang="zh-TW" altLang="en-US" dirty="0"/>
              <a:t>的差異無法分辨</a:t>
            </a:r>
            <a:endParaRPr lang="en-US" altLang="zh-TW" dirty="0"/>
          </a:p>
          <a:p>
            <a:pPr marL="0" lvl="0" indent="0" algn="l" rtl="0">
              <a:spcBef>
                <a:spcPts val="0"/>
              </a:spcBef>
              <a:spcAft>
                <a:spcPts val="0"/>
              </a:spcAft>
              <a:buNone/>
            </a:pPr>
            <a:endParaRPr lang="en-US"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 GEG</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是一款基於</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的嚴肅遊戲</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它是由</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Unity</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結合</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JSP</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開發而成</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引入遊戲</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元素</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如：點數、獎章、排行榜用以激勵學生參與學習，從學習中獲得成就感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為了評估遊戲帶來的學習效果，設計了一項實驗</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此實驗根據測驗與問卷調查來了解學生的學習成效與學習動機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我們提出的系統具有一些採用其他教學方式難以實現的優勢，這也是我們系統的重要性所在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2022/6/21</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2022/6/21</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2022/6/21</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2022/6/21</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2022/6/21</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2022/6/21</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2022/6/21</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2022/6/21</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2022/6/21</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81600" y="2038800"/>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789545" y="4195048"/>
            <a:ext cx="6426503" cy="2029482"/>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r>
              <a:rPr lang="zh-TW" altLang="en-US" sz="2400" dirty="0">
                <a:latin typeface="DFKai-SB"/>
                <a:ea typeface="DFKai-SB"/>
                <a:cs typeface="DFKai-SB"/>
                <a:sym typeface="DFKai-SB"/>
              </a:rPr>
              <a:t>逢甲大學</a:t>
            </a: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作者</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 張佑瑋、陳維陽、陳錫民</a:t>
            </a:r>
            <a:endParaRPr sz="2400" dirty="0">
              <a:latin typeface="DFKai-SB"/>
              <a:ea typeface="DFKai-SB"/>
              <a:cs typeface="DFKai-SB"/>
              <a:sym typeface="DFKai-SB"/>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概念與指令被包含在這些關卡當中</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847612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關卡的簡述及關卡的提示開啟鈕</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關卡的任務目標</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檔案操作區塊</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命令輸入介面</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的視覺化顯示區塊</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與關卡相關的</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指令提示卡片</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指導教學解說指令的概念與使用時機並提出任務目標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遊戲關卡介面</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90495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遊戲的通關畫面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完成後顯示耗費時間與輸入的指令數量</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達成特定目標彈出成就</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關卡排行榜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406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學生可以知曉是否有更佳解的可能性</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刺激學生競爭並做更多嘗試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48290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92682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象徵玩家的功績，視覺化的成就本身就代表一種獎勵</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獲得成就的學生除了可以蒐集到獎章以外也能獲得一定量的點數</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7822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激勵學生嘗試以進行更多練習</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包含簡單有趣至較花費心力的</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80803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19</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作為教學輔助工具是否比傳統的授課方式具有更佳的學習成果？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的態度及行為帶來正面影響？</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會主動以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進行學習的學生比例是多少？主動進行學習的學生與沒有主動進行學習的學生相比是否具有較佳的學習成果？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有何優點與缺失？</a:t>
            </a:r>
          </a:p>
        </p:txBody>
      </p:sp>
    </p:spTree>
    <p:extLst>
      <p:ext uri="{BB962C8B-B14F-4D97-AF65-F5344CB8AC3E}">
        <p14:creationId xmlns:p14="http://schemas.microsoft.com/office/powerpoint/2010/main" val="105950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20</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1" y="1835889"/>
            <a:ext cx="3980129" cy="404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000815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22</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188183" y="4659537"/>
            <a:ext cx="5736114" cy="94551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0" indent="0">
              <a:lnSpc>
                <a:spcPct val="150000"/>
              </a:lnSpc>
              <a:spcBef>
                <a:spcPts val="0"/>
              </a:spcBef>
              <a:buClr>
                <a:srgbClr val="000000"/>
              </a:buClr>
              <a:buSzPts val="1800"/>
              <a:buNone/>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23</a:t>
            </a:fld>
            <a:endParaRPr lang="zh-TW" altLang="en-US"/>
          </a:p>
        </p:txBody>
      </p:sp>
      <p:sp>
        <p:nvSpPr>
          <p:cNvPr id="8" name="Google Shape;180;p29">
            <a:extLst>
              <a:ext uri="{FF2B5EF4-FFF2-40B4-BE49-F238E27FC236}">
                <a16:creationId xmlns:a16="http://schemas.microsoft.com/office/drawing/2014/main" id="{68779294-9976-0232-8C70-55DF6EB0438D}"/>
              </a:ext>
            </a:extLst>
          </p:cNvPr>
          <p:cNvSpPr txBox="1">
            <a:spLocks/>
          </p:cNvSpPr>
          <p:nvPr/>
        </p:nvSpPr>
        <p:spPr bwMode="auto">
          <a:xfrm>
            <a:off x="609600" y="1687515"/>
            <a:ext cx="5097137" cy="18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285750" indent="-285750">
              <a:lnSpc>
                <a:spcPct val="150000"/>
              </a:lnSpc>
              <a:spcBef>
                <a:spcPts val="0"/>
              </a:spcBef>
              <a:buClr>
                <a:srgbClr val="000000"/>
              </a:buClr>
              <a:buSzPts val="1800"/>
            </a:pPr>
            <a:r>
              <a:rPr lang="zh-TW" altLang="en-US">
                <a:solidFill>
                  <a:srgbClr val="F3F3F3">
                    <a:lumMod val="10000"/>
                  </a:srgbClr>
                </a:solidFill>
                <a:latin typeface="標楷體" panose="03000509000000000000" pitchFamily="65" charset="-120"/>
                <a:ea typeface="標楷體" panose="03000509000000000000" pitchFamily="65" charset="-120"/>
                <a:sym typeface="Arial"/>
              </a:rPr>
              <a:t>本研究將考試題目的要求劃分為三部份：</a:t>
            </a:r>
            <a:endParaRPr lang="en-US" altLang="zh-TW">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a:t>
            </a:r>
            <a:r>
              <a:rPr lang="en-US" altLang="zh-TW">
                <a:solidFill>
                  <a:srgbClr val="F3F3F3">
                    <a:lumMod val="10000"/>
                  </a:srgbClr>
                </a:solidFill>
                <a:latin typeface="標楷體" panose="03000509000000000000" pitchFamily="65" charset="-120"/>
                <a:ea typeface="標楷體" panose="03000509000000000000" pitchFamily="65" charset="-120"/>
                <a:sym typeface="Arial"/>
              </a:rPr>
              <a:t>fork</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專案並進行</a:t>
            </a:r>
            <a:r>
              <a:rPr lang="en-US" altLang="zh-TW">
                <a:solidFill>
                  <a:srgbClr val="F3F3F3">
                    <a:lumMod val="10000"/>
                  </a:srgbClr>
                </a:solidFill>
                <a:latin typeface="標楷體" panose="03000509000000000000" pitchFamily="65" charset="-120"/>
                <a:ea typeface="標楷體" panose="03000509000000000000" pitchFamily="65" charset="-120"/>
                <a:sym typeface="Arial"/>
              </a:rPr>
              <a:t>clone</a:t>
            </a:r>
            <a:r>
              <a:rPr lang="zh-TW" altLang="en-US">
                <a:solidFill>
                  <a:srgbClr val="F3F3F3">
                    <a:lumMod val="10000"/>
                  </a:srgbClr>
                </a:solidFill>
                <a:latin typeface="標楷體" panose="03000509000000000000" pitchFamily="65" charset="-120"/>
                <a:ea typeface="標楷體" panose="03000509000000000000" pitchFamily="65" charset="-120"/>
                <a:sym typeface="Arial"/>
              </a:rPr>
              <a:t>、</a:t>
            </a:r>
            <a:r>
              <a:rPr lang="en-US" altLang="zh-TW">
                <a:solidFill>
                  <a:srgbClr val="F3F3F3">
                    <a:lumMod val="10000"/>
                  </a:srgbClr>
                </a:solidFill>
                <a:latin typeface="標楷體" panose="03000509000000000000" pitchFamily="65" charset="-120"/>
                <a:ea typeface="標楷體" panose="03000509000000000000" pitchFamily="65" charset="-120"/>
                <a:sym typeface="Arial"/>
              </a:rPr>
              <a:t>commit</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及</a:t>
            </a:r>
            <a:r>
              <a:rPr lang="en-US" altLang="zh-TW">
                <a:solidFill>
                  <a:srgbClr val="F3F3F3">
                    <a:lumMod val="10000"/>
                  </a:srgbClr>
                </a:solidFill>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能夠新增</a:t>
            </a:r>
            <a:r>
              <a:rPr lang="en-US" altLang="zh-TW">
                <a:solidFill>
                  <a:srgbClr val="F3F3F3">
                    <a:lumMod val="10000"/>
                  </a:srgbClr>
                </a:solidFill>
                <a:latin typeface="標楷體" panose="03000509000000000000" pitchFamily="65" charset="-120"/>
                <a:ea typeface="標楷體" panose="03000509000000000000" pitchFamily="65" charset="-120"/>
                <a:sym typeface="Arial"/>
              </a:rPr>
              <a:t>branch</a:t>
            </a:r>
            <a:r>
              <a:rPr lang="zh-TW" altLang="en-US">
                <a:solidFill>
                  <a:srgbClr val="F3F3F3">
                    <a:lumMod val="10000"/>
                  </a:srgbClr>
                </a:solidFill>
                <a:latin typeface="標楷體" panose="03000509000000000000" pitchFamily="65" charset="-120"/>
                <a:ea typeface="標楷體" panose="03000509000000000000" pitchFamily="65" charset="-120"/>
                <a:sym typeface="Arial"/>
              </a:rPr>
              <a:t>，並切換分支進行提交</a:t>
            </a:r>
            <a:endParaRPr lang="en-US" altLang="zh-TW">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pic>
        <p:nvPicPr>
          <p:cNvPr id="9" name="圖片 8">
            <a:extLst>
              <a:ext uri="{FF2B5EF4-FFF2-40B4-BE49-F238E27FC236}">
                <a16:creationId xmlns:a16="http://schemas.microsoft.com/office/drawing/2014/main" id="{DDF7D2DE-6ECC-7607-1AB1-A4E8F7E65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10" name="文字方塊 9">
            <a:extLst>
              <a:ext uri="{FF2B5EF4-FFF2-40B4-BE49-F238E27FC236}">
                <a16:creationId xmlns:a16="http://schemas.microsoft.com/office/drawing/2014/main" id="{1E5B147D-3E51-9E67-CED2-250CFCB9C1C8}"/>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1" y="1687515"/>
            <a:ext cx="5967470"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除</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H8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24</a:t>
            </a:fld>
            <a:endParaRPr lang="zh-TW" altLang="en-US"/>
          </a:p>
        </p:txBody>
      </p:sp>
      <p:pic>
        <p:nvPicPr>
          <p:cNvPr id="5" name="圖片 4">
            <a:extLst>
              <a:ext uri="{FF2B5EF4-FFF2-40B4-BE49-F238E27FC236}">
                <a16:creationId xmlns:a16="http://schemas.microsoft.com/office/drawing/2014/main" id="{3B2554F9-4E22-12BF-4FA6-B9BC57B551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6600" y="1687513"/>
            <a:ext cx="4492375" cy="4391424"/>
          </a:xfrm>
          <a:prstGeom prst="rect">
            <a:avLst/>
          </a:prstGeom>
        </p:spPr>
      </p:pic>
    </p:spTree>
    <p:extLst>
      <p:ext uri="{BB962C8B-B14F-4D97-AF65-F5344CB8AC3E}">
        <p14:creationId xmlns:p14="http://schemas.microsoft.com/office/powerpoint/2010/main" val="1460203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25</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926" y="3497956"/>
            <a:ext cx="4974846" cy="2788475"/>
          </a:xfrm>
          <a:prstGeom prst="rect">
            <a:avLst/>
          </a:prstGeom>
        </p:spPr>
      </p:pic>
      <p:sp>
        <p:nvSpPr>
          <p:cNvPr id="7" name="文字方塊 6">
            <a:extLst>
              <a:ext uri="{FF2B5EF4-FFF2-40B4-BE49-F238E27FC236}">
                <a16:creationId xmlns:a16="http://schemas.microsoft.com/office/drawing/2014/main" id="{8122DA41-EF71-5506-9D89-59048374A755}"/>
              </a:ext>
            </a:extLst>
          </p:cNvPr>
          <p:cNvSpPr txBox="1"/>
          <p:nvPr/>
        </p:nvSpPr>
        <p:spPr>
          <a:xfrm>
            <a:off x="5210978" y="1687513"/>
            <a:ext cx="6371422" cy="1705595"/>
          </a:xfrm>
          <a:prstGeom prst="rect">
            <a:avLst/>
          </a:prstGeom>
          <a:noFill/>
        </p:spPr>
        <p:txBody>
          <a:bodyPr wrap="square">
            <a:spAutoFit/>
          </a:bodyPr>
          <a:lstStyle/>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Tree>
    <p:extLst>
      <p:ext uri="{BB962C8B-B14F-4D97-AF65-F5344CB8AC3E}">
        <p14:creationId xmlns:p14="http://schemas.microsoft.com/office/powerpoint/2010/main" val="580557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與</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的問卷回覆，將類似的回饋整合，並列出回饋所提到的優點：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26</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27</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結論與未來研究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加入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根據模型分析結果，本研究設計的遊戲機制使學生對於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增加更多關卡，這些關卡可以統稱為”挑戰”，如遊戲中的進階關卡，提供學生更多練習機會，藉由將學生較不容易理解的部份整合成各種情境挑戰。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28</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29</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遊戲介紹</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建立</a:t>
            </a:r>
            <a:r>
              <a:rPr lang="en-US" altLang="zh-TW" sz="1400" dirty="0">
                <a:solidFill>
                  <a:srgbClr val="000000"/>
                </a:solidFill>
                <a:latin typeface="DFKai-SB"/>
                <a:ea typeface="DFKai-SB"/>
                <a:cs typeface="DFKai-SB"/>
                <a:sym typeface="DFKai-SB"/>
              </a:rPr>
              <a:t>Git</a:t>
            </a:r>
            <a:r>
              <a:rPr lang="zh-TW" altLang="en-US" sz="1400" dirty="0">
                <a:solidFill>
                  <a:srgbClr val="000000"/>
                </a:solidFill>
                <a:latin typeface="DFKai-SB"/>
                <a:ea typeface="DFKai-SB"/>
                <a:cs typeface="DFKai-SB"/>
                <a:sym typeface="DFKai-SB"/>
              </a:rPr>
              <a:t>倉儲庫（</a:t>
            </a:r>
            <a:r>
              <a:rPr lang="en-US" altLang="zh-TW" sz="1400" dirty="0">
                <a:solidFill>
                  <a:srgbClr val="000000"/>
                </a:solidFill>
                <a:latin typeface="DFKai-SB"/>
                <a:ea typeface="DFKai-SB"/>
                <a:cs typeface="DFKai-SB"/>
                <a:sym typeface="DFKai-SB"/>
              </a:rPr>
              <a:t>git </a:t>
            </a:r>
            <a:r>
              <a:rPr lang="en-US" altLang="zh-TW" sz="1400" dirty="0" err="1">
                <a:solidFill>
                  <a:srgbClr val="000000"/>
                </a:solidFill>
                <a:latin typeface="DFKai-SB"/>
                <a:ea typeface="DFKai-SB"/>
                <a:cs typeface="DFKai-SB"/>
                <a:sym typeface="DFKai-SB"/>
              </a:rPr>
              <a:t>init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Commit</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commit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Push</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push</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Clone</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clone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創立分支（</a:t>
            </a:r>
            <a:r>
              <a:rPr lang="en-US" altLang="zh-TW" sz="1400" dirty="0">
                <a:solidFill>
                  <a:srgbClr val="000000"/>
                </a:solidFill>
                <a:latin typeface="DFKai-SB"/>
                <a:ea typeface="DFKai-SB"/>
                <a:cs typeface="DFKai-SB"/>
                <a:sym typeface="DFKai-SB"/>
              </a:rPr>
              <a:t>git branch</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合併與刪除分支（</a:t>
            </a:r>
            <a:r>
              <a:rPr lang="en-US" altLang="zh-TW" sz="1400" dirty="0">
                <a:solidFill>
                  <a:srgbClr val="000000"/>
                </a:solidFill>
                <a:latin typeface="DFKai-SB"/>
                <a:ea typeface="DFKai-SB"/>
                <a:cs typeface="DFKai-SB"/>
                <a:sym typeface="DFKai-SB"/>
              </a:rPr>
              <a:t>git merge and git branch -D</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同步與衝突（</a:t>
            </a:r>
            <a:r>
              <a:rPr lang="en-US" altLang="zh-TW" sz="1400" dirty="0">
                <a:solidFill>
                  <a:srgbClr val="000000"/>
                </a:solidFill>
                <a:latin typeface="DFKai-SB"/>
                <a:ea typeface="DFKai-SB"/>
                <a:cs typeface="DFKai-SB"/>
                <a:sym typeface="DFKai-SB"/>
              </a:rPr>
              <a:t>git pull and conflict solve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分支合併與衝突（</a:t>
            </a:r>
            <a:r>
              <a:rPr lang="en-US" altLang="zh-TW" sz="1400" dirty="0">
                <a:solidFill>
                  <a:srgbClr val="000000"/>
                </a:solidFill>
                <a:latin typeface="DFKai-SB"/>
                <a:ea typeface="DFKai-SB"/>
                <a:cs typeface="DFKai-SB"/>
                <a:sym typeface="DFKai-SB"/>
              </a:rPr>
              <a:t>git merge and conflict solve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31</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的概念與使用方法，引入遊戲元素的機制，目的是有效改善學生的學習動機，實現相對傳統授課更深入的學習。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遊戲的內在特性，例如競爭、挑戰、互動，能將學習過程轉變為有趣的體驗，促進學習的積極度，並在教師可接受的教學時間和負擔範圍內實現深入學習</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sz="1800"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88545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用於教學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遊戲在網頁上進行</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標題</a:t>
            </a:r>
            <a:endParaRPr lang="en-US" sz="3200" b="1" dirty="0">
              <a:solidFill>
                <a:schemeClr val="bg1">
                  <a:lumMod val="10000"/>
                </a:schemeClr>
              </a:solidFill>
              <a:latin typeface="DFKai-SB"/>
              <a:ea typeface="DFKai-SB"/>
              <a:sym typeface="DFKai-SB"/>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92475</TotalTime>
  <Words>3702</Words>
  <Application>Microsoft Office PowerPoint</Application>
  <PresentationFormat>寬螢幕</PresentationFormat>
  <Paragraphs>330</Paragraphs>
  <Slides>33</Slides>
  <Notes>33</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33</vt:i4>
      </vt:variant>
    </vt:vector>
  </HeadingPairs>
  <TitlesOfParts>
    <vt:vector size="43" baseType="lpstr">
      <vt:lpstr>DFKai-SB</vt:lpstr>
      <vt:lpstr>DFKai-SB</vt:lpstr>
      <vt:lpstr>Arial</vt:lpstr>
      <vt:lpstr>Calibri</vt:lpstr>
      <vt:lpstr>Georgia</vt:lpstr>
      <vt:lpstr>Palatino Linotype</vt:lpstr>
      <vt:lpstr>Times New Roman</vt:lpstr>
      <vt:lpstr>Trebuchet MS</vt:lpstr>
      <vt:lpstr>Wingdings 2</vt:lpstr>
      <vt:lpstr>佈景主題1</vt:lpstr>
      <vt:lpstr>Git Education Game - 程式碼版本控制學習遊戲之研發</vt:lpstr>
      <vt:lpstr>Outline</vt:lpstr>
      <vt:lpstr>背景</vt:lpstr>
      <vt:lpstr>遭遇問題</vt:lpstr>
      <vt:lpstr>方法設計</vt:lpstr>
      <vt:lpstr>獲得好處</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實驗與結果分析–研究問題一</vt:lpstr>
      <vt:lpstr>實驗與結果分析–研究問題二</vt:lpstr>
      <vt:lpstr>實驗與結果分析–研究問題三</vt:lpstr>
      <vt:lpstr>實驗與結果分析–研究問題四</vt:lpstr>
      <vt:lpstr>Outline</vt:lpstr>
      <vt:lpstr>結論與未來研究</vt:lpstr>
      <vt:lpstr>PowerPoint 簡報</vt:lpstr>
      <vt:lpstr>PowerPoint 簡報</vt:lpstr>
      <vt:lpstr>PowerPoint 簡報</vt:lpstr>
      <vt:lpstr>PowerPoint 簡報</vt:lpstr>
      <vt:lpstr>實驗與結果分析–問卷調查結果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1634</cp:revision>
  <cp:lastPrinted>2022-03-17T05:21:35Z</cp:lastPrinted>
  <dcterms:created xsi:type="dcterms:W3CDTF">2017-12-28T08:00:02Z</dcterms:created>
  <dcterms:modified xsi:type="dcterms:W3CDTF">2022-06-21T16:23:10Z</dcterms:modified>
</cp:coreProperties>
</file>